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media/image12.jpeg" ContentType="image/jpeg"/>
  <Override PartName="/ppt/media/image11.png" ContentType="image/png"/>
  <Override PartName="/ppt/media/image10.jpeg" ContentType="image/jpeg"/>
  <Override PartName="/ppt/media/image9.jpeg" ContentType="image/jpeg"/>
  <Override PartName="/ppt/media/image8.jpeg" ContentType="image/jpeg"/>
  <Override PartName="/ppt/media/image7.jpeg" ContentType="image/jpe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64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820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pic>
        <p:nvPicPr>
          <p:cNvPr id="35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64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820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pic>
        <p:nvPicPr>
          <p:cNvPr id="72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3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-3240"/>
            <a:ext cx="12191400" cy="5203080"/>
          </a:xfrm>
          <a:prstGeom prst="rect">
            <a:avLst/>
          </a:prstGeom>
          <a:blipFill>
            <a:blip r:embed="rId2"/>
            <a:tile/>
          </a:blipFill>
          <a:ln w="9360">
            <a:solidFill>
              <a:srgbClr val="00c6bb"/>
            </a:solidFill>
            <a:round/>
          </a:ln>
        </p:spPr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810000" y="447120"/>
            <a:ext cx="10571400" cy="970200"/>
          </a:xfrm>
          <a:prstGeom prst="rect">
            <a:avLst/>
          </a:prstGeom>
        </p:spPr>
        <p:txBody>
          <a:bodyPr wrap="none" lIns="0" rIns="0" tIns="0" bIns="0" anchor="ctr"/>
          <a:p>
            <a:r>
              <a:rPr lang="es-ES"/>
              <a:t>Pulse para editar el formato del texto de título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rIns="0" tIns="0" bIns="0"/>
          <a:p>
            <a:pPr>
              <a:buSzPct val="25000"/>
              <a:buFont typeface="StarSymbol"/>
              <a:buChar char=""/>
            </a:pPr>
            <a:r>
              <a:rPr lang="es-ES"/>
              <a:t>Pulse para editar el formato de esquema del texto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s-ES"/>
              <a:t>Segundo nivel del esquema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s-ES"/>
              <a:t>Tercer nivel del esquema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s-ES"/>
              <a:t>Cuarto nivel del esquema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s-ES"/>
              <a:t>Quinto nivel del esquema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s-ES"/>
              <a:t>Sexto nivel del esquema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s-ES"/>
              <a:t>Séptimo nivel del esquema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0" y="0"/>
            <a:ext cx="12191400" cy="2185200"/>
          </a:xfrm>
          <a:prstGeom prst="rect">
            <a:avLst/>
          </a:prstGeom>
          <a:blipFill>
            <a:blip r:embed="rId2"/>
            <a:tile/>
          </a:blipFill>
          <a:ln w="9360">
            <a:solidFill>
              <a:srgbClr val="00c6bb"/>
            </a:solidFill>
            <a:round/>
          </a:ln>
        </p:spPr>
      </p:sp>
      <p:sp>
        <p:nvSpPr>
          <p:cNvPr id="38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r>
              <a:rPr lang="es-ES"/>
              <a:t>Pulse para editar el formato del texto de título</a:t>
            </a:r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rIns="0" tIns="0" bIns="0"/>
          <a:p>
            <a:pPr>
              <a:buSzPct val="25000"/>
              <a:buFont typeface="StarSymbol"/>
              <a:buChar char=""/>
            </a:pPr>
            <a:r>
              <a:rPr lang="es-ES"/>
              <a:t>Pulse para editar el formato de esquema del texto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s-ES"/>
              <a:t>Segundo nivel del esquema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s-ES"/>
              <a:t>Tercer nivel del esquema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s-ES"/>
              <a:t>Cuarto nivel del esquema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s-ES"/>
              <a:t>Quinto nivel del esquema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s-ES"/>
              <a:t>Sexto nivel del esquema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s-ES"/>
              <a:t>Séptimo nivel del esquema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1154880" y="1526760"/>
            <a:ext cx="9785520" cy="1184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es-ES" sz="6600">
                <a:solidFill>
                  <a:srgbClr val="ff0000"/>
                </a:solidFill>
                <a:latin typeface="Century Gothic"/>
              </a:rPr>
              <a:t>La seguridad en la red</a:t>
            </a:r>
            <a:endParaRPr/>
          </a:p>
        </p:txBody>
      </p:sp>
      <p:sp>
        <p:nvSpPr>
          <p:cNvPr id="75" name="CustomShape 2"/>
          <p:cNvSpPr/>
          <p:nvPr/>
        </p:nvSpPr>
        <p:spPr>
          <a:xfrm>
            <a:off x="1154520" y="5684400"/>
            <a:ext cx="8871840" cy="45000"/>
          </a:xfrm>
          <a:prstGeom prst="rect">
            <a:avLst/>
          </a:prstGeom>
          <a:noFill/>
          <a:ln>
            <a:noFill/>
          </a:ln>
        </p:spPr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¿Qué es?</a:t>
            </a:r>
            <a:endParaRPr/>
          </a:p>
        </p:txBody>
      </p:sp>
      <p:sp>
        <p:nvSpPr>
          <p:cNvPr id="77" name="CustomShape 2"/>
          <p:cNvSpPr/>
          <p:nvPr/>
        </p:nvSpPr>
        <p:spPr>
          <a:xfrm>
            <a:off x="818640" y="2222280"/>
            <a:ext cx="10553760" cy="363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La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seguridad en Internet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es una rama de la seguridad informática que se dedica a identificar y prevenir todas las amenazas que afectan a la red de redes. Básicamente internet se usa para el intercambio de información, información que puede estar en riesgo. Las principales son: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00c6bb"/>
                </a:solidFill>
                <a:latin typeface="Century Gothic"/>
              </a:rPr>
              <a:t>Virus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00c6bb"/>
                </a:solidFill>
                <a:latin typeface="Century Gothic"/>
              </a:rPr>
              <a:t>Phising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00c6bb"/>
                </a:solidFill>
                <a:latin typeface="Century Gothic"/>
              </a:rPr>
              <a:t>Spam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00c6bb"/>
                </a:solidFill>
                <a:latin typeface="Century Gothic"/>
              </a:rPr>
              <a:t>Ataques DDoS</a:t>
            </a:r>
            <a:endParaRPr/>
          </a:p>
        </p:txBody>
      </p:sp>
      <p:pic>
        <p:nvPicPr>
          <p:cNvPr id="78" name="Imagen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834240" y="3848760"/>
            <a:ext cx="3090240" cy="1967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Virus</a:t>
            </a:r>
            <a:endParaRPr/>
          </a:p>
        </p:txBody>
      </p:sp>
      <p:sp>
        <p:nvSpPr>
          <p:cNvPr id="80" name="CustomShape 2"/>
          <p:cNvSpPr/>
          <p:nvPr/>
        </p:nvSpPr>
        <p:spPr>
          <a:xfrm>
            <a:off x="1056240" y="1592280"/>
            <a:ext cx="9758160" cy="5265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Los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virus informáticos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comparten una gran similitud de sus contrapartes biológicos, pues no pueden replicarse por sí mismos sino que dependen de terceros para propagarse, en este caso programas a los que infectan con su código.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El código del virus se queda almacenado en la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RAM</a:t>
            </a:r>
            <a:r>
              <a:rPr lang="es-ES">
                <a:solidFill>
                  <a:srgbClr val="ffffff"/>
                </a:solidFill>
                <a:latin typeface="Century Gothic"/>
              </a:rPr>
              <a:t>. El virus procede a infectar todo el sistema, lo que le permite infectar también nuevos programas que se ejecuten.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Las vías de infección más comunes son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páginas web fraudulentas, dispositivos USB/CD infectados y SPAM en correos no solicitados.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Virus</a:t>
            </a:r>
            <a:endParaRPr/>
          </a:p>
        </p:txBody>
      </p:sp>
      <p:sp>
        <p:nvSpPr>
          <p:cNvPr id="82" name="CustomShape 2"/>
          <p:cNvSpPr/>
          <p:nvPr/>
        </p:nvSpPr>
        <p:spPr>
          <a:xfrm>
            <a:off x="792000" y="1907280"/>
            <a:ext cx="10553760" cy="3564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Las formas más eficaces de defenderse de un virus son: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Asegúrate de tener un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antivirus y un cortafuegos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eficaces y si no sabes configurarlos bien, pide ayuda a un profesional.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No abrir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archivos adjuntos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en tus correos si  su procedencia es desconocida.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Mantén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actualizado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el navegador.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Tener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copias de seguridad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de  los archivos por si todo lo demás falla.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83" name="Imagen 3" descr=""/>
          <p:cNvPicPr/>
          <p:nvPr/>
        </p:nvPicPr>
        <p:blipFill>
          <a:blip r:embed="rId1"/>
          <a:stretch>
            <a:fillRect/>
          </a:stretch>
        </p:blipFill>
        <p:spPr>
          <a:xfrm rot="21584400">
            <a:off x="8499960" y="5048280"/>
            <a:ext cx="3671280" cy="1819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Phising</a:t>
            </a:r>
            <a:endParaRPr/>
          </a:p>
        </p:txBody>
      </p:sp>
      <p:sp>
        <p:nvSpPr>
          <p:cNvPr id="85" name="CustomShape 2"/>
          <p:cNvSpPr/>
          <p:nvPr/>
        </p:nvSpPr>
        <p:spPr>
          <a:xfrm>
            <a:off x="810000" y="1599840"/>
            <a:ext cx="10553760" cy="363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También conocido como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suplantación de identidad</a:t>
            </a:r>
            <a:r>
              <a:rPr lang="es-ES">
                <a:solidFill>
                  <a:srgbClr val="ffffff"/>
                </a:solidFill>
                <a:latin typeface="Century Gothic"/>
              </a:rPr>
              <a:t>, se basa en la adquisición de información confidencial de manera fraudulenta, haciéndose pasar por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individuos u organismos de confianza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de la víctima. Se suele producir a través de correo electrónico, mensajería instantánea o llamada telefónica.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Se considera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phising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también a la lectura por parte de terceras personas, de las letras y números que se marcan en el teclado de un ordenador.</a:t>
            </a:r>
            <a:endParaRPr/>
          </a:p>
        </p:txBody>
      </p:sp>
      <p:pic>
        <p:nvPicPr>
          <p:cNvPr id="86" name="Imagen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260240" y="4565880"/>
            <a:ext cx="4077360" cy="2291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Phising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818640" y="2222280"/>
            <a:ext cx="10553760" cy="363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La forma más segura para estar seguro y así no ser estafado, es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NUNCA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responder a ninguna solicitud de información personal a través de correo electrónico, llamada telefónica o mensaje corto (SMS).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Las entidades u organismos nunca 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solicitarán contraseñas, números de tarjeta de crédito o cualquier información personal por correo electrónico, por teléfono o SMS.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Cuando quieras acceder a una página de este tipo,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teclea directamente la URL,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no utilizar nunca enlaces es una  buena medida preventiva.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Ataques DDoS</a:t>
            </a:r>
            <a:endParaRPr/>
          </a:p>
        </p:txBody>
      </p:sp>
      <p:sp>
        <p:nvSpPr>
          <p:cNvPr id="90" name="CustomShape 2"/>
          <p:cNvSpPr/>
          <p:nvPr/>
        </p:nvSpPr>
        <p:spPr>
          <a:xfrm>
            <a:off x="1038240" y="1636920"/>
            <a:ext cx="10553760" cy="3187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Los DDoS, traducido al español como ataques distribuidos para la denegación de servicios, esencialmente se basan en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sobrecargar un servidor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atacándolo desde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muchos sistemas distintos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para que deje de funcionar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Hay varios tipos de ataques, siendo los más comunes los</a:t>
            </a:r>
            <a:r>
              <a:rPr lang="es-ES">
                <a:solidFill>
                  <a:srgbClr val="00c6bb"/>
                </a:solidFill>
                <a:latin typeface="Century Gothic"/>
              </a:rPr>
              <a:t> botnets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y los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Slow Read</a:t>
            </a:r>
            <a:endParaRPr/>
          </a:p>
        </p:txBody>
      </p:sp>
      <p:pic>
        <p:nvPicPr>
          <p:cNvPr id="91" name="Imagen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273720" y="4096440"/>
            <a:ext cx="5090040" cy="2702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Ataques DDoS</a:t>
            </a:r>
            <a:endParaRPr/>
          </a:p>
        </p:txBody>
      </p:sp>
      <p:sp>
        <p:nvSpPr>
          <p:cNvPr id="93" name="CustomShape 2"/>
          <p:cNvSpPr/>
          <p:nvPr/>
        </p:nvSpPr>
        <p:spPr>
          <a:xfrm>
            <a:off x="818640" y="2222280"/>
            <a:ext cx="10553760" cy="363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Si bien este tipo de ataques suelen estar dirigidos a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grandes servidores</a:t>
            </a:r>
            <a:r>
              <a:rPr lang="es-ES">
                <a:solidFill>
                  <a:srgbClr val="ffffff"/>
                </a:solidFill>
                <a:latin typeface="Century Gothic"/>
              </a:rPr>
              <a:t>, no hay que descartar el saber como protegerse de ellos.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Establecer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límites en el router, los cuales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proporcionan acceso a nuestro servidor web para evitar que sea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sobrecargado.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Añadir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filtros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para descartar paquetes de datos de fuentes identificadas como peligrosas.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Disponer de un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bando de ancha mayor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del que necesitamos, para poder procesar grandes envíos de información.</a:t>
            </a:r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Spam</a:t>
            </a:r>
            <a:endParaRPr/>
          </a:p>
        </p:txBody>
      </p:sp>
      <p:sp>
        <p:nvSpPr>
          <p:cNvPr id="95" name="CustomShape 2"/>
          <p:cNvSpPr/>
          <p:nvPr/>
        </p:nvSpPr>
        <p:spPr>
          <a:xfrm>
            <a:off x="818640" y="2222280"/>
            <a:ext cx="10553760" cy="363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El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Spam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consiste del envío de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grandes cantidades de correos o envíos publicitarios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que se realizan en Internet. Los correos Spam son enviados a millones de cuentas de correo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sin haber sido solicitados</a:t>
            </a:r>
            <a:r>
              <a:rPr lang="es-ES">
                <a:solidFill>
                  <a:srgbClr val="ffffff"/>
                </a:solidFill>
                <a:latin typeface="Century Gothic"/>
              </a:rPr>
              <a:t>. La mayoría de los correos tienen una finalidad comercial y existen los siguientes tipos: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E-Mails Spam con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fines comerciales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Envíos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masivos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/ Avisos de virus/ Hoax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E-Mails enviados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mediante virus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Correos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Pishing</a:t>
            </a:r>
            <a:endParaRPr/>
          </a:p>
        </p:txBody>
      </p:sp>
      <p:pic>
        <p:nvPicPr>
          <p:cNvPr id="96" name="Imagen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7023240" y="3276720"/>
            <a:ext cx="3161520" cy="3161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Spam</a:t>
            </a:r>
            <a:endParaRPr/>
          </a:p>
        </p:txBody>
      </p:sp>
      <p:sp>
        <p:nvSpPr>
          <p:cNvPr id="98" name="CustomShape 2"/>
          <p:cNvSpPr/>
          <p:nvPr/>
        </p:nvSpPr>
        <p:spPr>
          <a:xfrm>
            <a:off x="750240" y="2232000"/>
            <a:ext cx="10553760" cy="363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00c6bb"/>
                </a:solidFill>
                <a:latin typeface="Century Gothic"/>
              </a:rPr>
              <a:t>No realices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ninguna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compra</a:t>
            </a:r>
            <a:r>
              <a:rPr lang="es-ES">
                <a:solidFill>
                  <a:srgbClr val="ffffff"/>
                </a:solidFill>
                <a:latin typeface="Century Gothic"/>
              </a:rPr>
              <a:t> desde un correo no solicitado. 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Si no conoce al destinatario,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borra el mensaje.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00c6bb"/>
                </a:solidFill>
                <a:latin typeface="Century Gothic"/>
              </a:rPr>
              <a:t>No respondas nunca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a mensajes de spam ni hagas clic en los enlaces que contienen.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No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des nunca </a:t>
            </a:r>
            <a:r>
              <a:rPr lang="es-ES">
                <a:solidFill>
                  <a:srgbClr val="ffffff"/>
                </a:solidFill>
                <a:latin typeface="Century Gothic"/>
              </a:rPr>
              <a:t>tu dirección de correo en páginas Web o listas de correo.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Da tu dirección electrónica principal tan sólo a </a:t>
            </a:r>
            <a:r>
              <a:rPr lang="es-ES">
                <a:solidFill>
                  <a:srgbClr val="00c6bb"/>
                </a:solidFill>
                <a:latin typeface="Century Gothic"/>
              </a:rPr>
              <a:t>personas de confianza.</a:t>
            </a:r>
            <a:endParaRPr/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Medidas preventivas</a:t>
            </a:r>
            <a:endParaRPr/>
          </a:p>
        </p:txBody>
      </p:sp>
      <p:sp>
        <p:nvSpPr>
          <p:cNvPr id="100" name="CustomShape 2"/>
          <p:cNvSpPr/>
          <p:nvPr/>
        </p:nvSpPr>
        <p:spPr>
          <a:xfrm>
            <a:off x="818640" y="2222280"/>
            <a:ext cx="10553760" cy="363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Uso de antivirus.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Contraseñas seguras.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Hacer uso de páginas con servicios de encriptación, como el “https”.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Descargar programas o archivos de sitios oficiales.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Mantener el software actualizado.</a:t>
            </a: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endParaRPr/>
          </a:p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>
                <a:solidFill>
                  <a:srgbClr val="ffffff"/>
                </a:solidFill>
                <a:latin typeface="Century Gothic"/>
              </a:rPr>
              <a:t>Sentido común.</a:t>
            </a:r>
            <a:endParaRPr/>
          </a:p>
        </p:txBody>
      </p:sp>
      <p:pic>
        <p:nvPicPr>
          <p:cNvPr id="101" name="Imagen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7045560" y="4260240"/>
            <a:ext cx="4326840" cy="2435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810000" y="447120"/>
            <a:ext cx="10571400" cy="96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s-ES" sz="4000">
                <a:solidFill>
                  <a:srgbClr val="ff0000"/>
                </a:solidFill>
                <a:latin typeface="Century Gothic"/>
              </a:rPr>
              <a:t>Fin</a:t>
            </a:r>
            <a:endParaRPr/>
          </a:p>
        </p:txBody>
      </p:sp>
      <p:sp>
        <p:nvSpPr>
          <p:cNvPr id="103" name="CustomShape 2"/>
          <p:cNvSpPr/>
          <p:nvPr/>
        </p:nvSpPr>
        <p:spPr>
          <a:xfrm>
            <a:off x="818640" y="2222280"/>
            <a:ext cx="10553760" cy="363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Wingdings 2" charset="2"/>
              <a:buChar char=""/>
            </a:pPr>
            <a:r>
              <a:rPr lang="es-ES" sz="2400">
                <a:solidFill>
                  <a:srgbClr val="00c6bb"/>
                </a:solidFill>
                <a:latin typeface="Century Gothic"/>
              </a:rPr>
              <a:t>Trabajo realizado por: Alberto Gálvez y Miguel García</a:t>
            </a:r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